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ndara" panose="020E050203030302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Lato Black" panose="020F0A02020204030203" pitchFamily="34" charset="0"/>
      <p:bold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347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355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3203">
          <p15:clr>
            <a:srgbClr val="A4A3A4"/>
          </p15:clr>
        </p15:guide>
        <p15:guide id="7" pos="710">
          <p15:clr>
            <a:srgbClr val="A4A3A4"/>
          </p15:clr>
        </p15:guide>
        <p15:guide id="8" pos="1186">
          <p15:clr>
            <a:srgbClr val="A4A3A4"/>
          </p15:clr>
        </p15:guide>
        <p15:guide id="9" pos="2887">
          <p15:clr>
            <a:srgbClr val="A4A3A4"/>
          </p15:clr>
        </p15:guide>
        <p15:guide id="10" pos="1152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fBlkzs+PvTKvGG75cCtLhAVoh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346"/>
        <p:guide pos="347"/>
        <p:guide orient="horz" pos="3974"/>
        <p:guide pos="7355"/>
        <p:guide pos="3840"/>
        <p:guide orient="horz" pos="3203"/>
        <p:guide pos="710"/>
        <p:guide pos="1186"/>
        <p:guide pos="2887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68a52c03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g2768a52c0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68a52c03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2768a52c03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68a52c03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768a52c03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68a52c031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g2768a52c031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768a52c03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g2768a52c03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768a52c03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2768a52c03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68a52c031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g2768a52c03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68a52c03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2768a52c03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68a52c03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g2768a52c03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768a52c03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g2768a52c03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68a52c03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g2768a52c03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68a52c031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g2768a52c031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768a52c031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g2768a52c031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676399f0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27676399f0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676399f0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27676399f0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68a52c031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2768a52c031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515938" y="482690"/>
            <a:ext cx="407474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515938" y="1268412"/>
            <a:ext cx="11160124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E444E"/>
              </a:buClr>
              <a:buSzPts val="1400"/>
              <a:buChar char="•"/>
              <a:defRPr>
                <a:solidFill>
                  <a:srgbClr val="2E44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E444E"/>
              </a:buClr>
              <a:buSzPts val="1400"/>
              <a:buChar char="•"/>
              <a:defRPr>
                <a:solidFill>
                  <a:srgbClr val="2E44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E444E"/>
              </a:buClr>
              <a:buSzPts val="1400"/>
              <a:buChar char="•"/>
              <a:defRPr>
                <a:solidFill>
                  <a:srgbClr val="2E44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E444E"/>
              </a:buClr>
              <a:buSzPts val="1400"/>
              <a:buChar char="•"/>
              <a:defRPr>
                <a:solidFill>
                  <a:srgbClr val="2E44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E444E"/>
              </a:buClr>
              <a:buSzPts val="1400"/>
              <a:buChar char="•"/>
              <a:defRPr>
                <a:solidFill>
                  <a:srgbClr val="2E44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/>
          <p:nvPr/>
        </p:nvSpPr>
        <p:spPr>
          <a:xfrm>
            <a:off x="65845" y="854866"/>
            <a:ext cx="4524833" cy="46531"/>
          </a:xfrm>
          <a:prstGeom prst="rect">
            <a:avLst/>
          </a:prstGeom>
          <a:solidFill>
            <a:srgbClr val="CBDB2F"/>
          </a:solidFill>
          <a:ln w="12700" cap="flat" cmpd="sng">
            <a:solidFill>
              <a:srgbClr val="CBDB2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entury Gothic"/>
              <a:buNone/>
            </a:pPr>
            <a:endParaRPr sz="1600" b="0" i="0" u="none" strike="noStrike" cap="none">
              <a:solidFill>
                <a:srgbClr val="FEFEFE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65306" y="6140396"/>
            <a:ext cx="474679" cy="41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295"/>
              </a:buClr>
              <a:buSzPts val="2400"/>
              <a:buNone/>
              <a:defRPr sz="2400">
                <a:solidFill>
                  <a:srgbClr val="8C929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2000"/>
              <a:buNone/>
              <a:defRPr sz="2000">
                <a:solidFill>
                  <a:srgbClr val="8C929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800"/>
              <a:buNone/>
              <a:defRPr sz="1800">
                <a:solidFill>
                  <a:srgbClr val="8C929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1771050"/>
            <a:ext cx="5274600" cy="331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15842" y="3021834"/>
            <a:ext cx="5545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800" b="1">
                <a:solidFill>
                  <a:srgbClr val="FEFEFE"/>
                </a:solidFill>
                <a:latin typeface="Lato Black"/>
                <a:ea typeface="Lato Black"/>
                <a:cs typeface="Lato Black"/>
                <a:sym typeface="Lato Black"/>
              </a:rPr>
              <a:t>QUARTERLY</a:t>
            </a:r>
            <a:br>
              <a:rPr lang="en-US" sz="4800" b="1">
                <a:solidFill>
                  <a:srgbClr val="FEFEFE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4800" b="1">
                <a:solidFill>
                  <a:srgbClr val="FEFEFE"/>
                </a:solidFill>
                <a:latin typeface="Lato Black"/>
                <a:ea typeface="Lato Black"/>
                <a:cs typeface="Lato Black"/>
                <a:sym typeface="Lato Black"/>
              </a:rPr>
              <a:t>VOC REVIEW</a:t>
            </a:r>
            <a:endParaRPr sz="4800" b="1">
              <a:solidFill>
                <a:srgbClr val="FEFEF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15842" y="4483434"/>
            <a:ext cx="55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>
                <a:solidFill>
                  <a:srgbClr val="FEFEFE"/>
                </a:solidFill>
                <a:latin typeface="Lato Black"/>
                <a:ea typeface="Lato Black"/>
                <a:cs typeface="Lato Black"/>
                <a:sym typeface="Lato Black"/>
              </a:rPr>
              <a:t>DATE</a:t>
            </a:r>
            <a:endParaRPr sz="2000" b="1">
              <a:solidFill>
                <a:srgbClr val="FEFEF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850" y="1905550"/>
            <a:ext cx="24765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68a52c031_0_35"/>
          <p:cNvSpPr txBox="1"/>
          <p:nvPr/>
        </p:nvSpPr>
        <p:spPr>
          <a:xfrm>
            <a:off x="472975" y="308450"/>
            <a:ext cx="112032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PERFORMANCE: Contact Centre Call Resolution Averages (CRA)</a:t>
            </a:r>
            <a:endParaRPr sz="2800" dirty="0"/>
          </a:p>
        </p:txBody>
      </p:sp>
      <p:pic>
        <p:nvPicPr>
          <p:cNvPr id="204" name="Google Shape;204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4163" y="15329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768a52c031_0_35"/>
          <p:cNvSpPr txBox="1"/>
          <p:nvPr/>
        </p:nvSpPr>
        <p:spPr>
          <a:xfrm>
            <a:off x="8980613" y="27269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CRA %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6" name="Google Shape;206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085" y="15329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768a52c031_0_35"/>
          <p:cNvSpPr txBox="1"/>
          <p:nvPr/>
        </p:nvSpPr>
        <p:spPr>
          <a:xfrm>
            <a:off x="6233535" y="27269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CRA %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979" y="15329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768a52c031_0_35"/>
          <p:cNvSpPr txBox="1"/>
          <p:nvPr/>
        </p:nvSpPr>
        <p:spPr>
          <a:xfrm>
            <a:off x="3486429" y="27269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CRA %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4163" y="40527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768a52c031_0_35"/>
          <p:cNvSpPr txBox="1"/>
          <p:nvPr/>
        </p:nvSpPr>
        <p:spPr>
          <a:xfrm>
            <a:off x="8980613" y="52467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CRA %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085" y="40527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768a52c031_0_35"/>
          <p:cNvSpPr txBox="1"/>
          <p:nvPr/>
        </p:nvSpPr>
        <p:spPr>
          <a:xfrm>
            <a:off x="6233535" y="52467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CRA %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979" y="40527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768a52c031_0_35"/>
          <p:cNvSpPr txBox="1"/>
          <p:nvPr/>
        </p:nvSpPr>
        <p:spPr>
          <a:xfrm>
            <a:off x="3486429" y="52467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CRA %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2768a52c031_0_35"/>
          <p:cNvSpPr txBox="1"/>
          <p:nvPr/>
        </p:nvSpPr>
        <p:spPr>
          <a:xfrm>
            <a:off x="632525" y="4796786"/>
            <a:ext cx="2500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MEDIAN %</a:t>
            </a:r>
            <a:endParaRPr/>
          </a:p>
        </p:txBody>
      </p:sp>
      <p:pic>
        <p:nvPicPr>
          <p:cNvPr id="217" name="Google Shape;217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19" y="2059711"/>
            <a:ext cx="2410225" cy="24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68a52c031_0_46"/>
          <p:cNvSpPr txBox="1"/>
          <p:nvPr/>
        </p:nvSpPr>
        <p:spPr>
          <a:xfrm>
            <a:off x="472975" y="308450"/>
            <a:ext cx="1120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PERFORMANCE: Contact Centre Net Promoter Score (NPS)</a:t>
            </a:r>
            <a:endParaRPr sz="3000"/>
          </a:p>
        </p:txBody>
      </p:sp>
      <p:sp>
        <p:nvSpPr>
          <p:cNvPr id="223" name="Google Shape;223;g2768a52c031_0_46"/>
          <p:cNvSpPr txBox="1"/>
          <p:nvPr/>
        </p:nvSpPr>
        <p:spPr>
          <a:xfrm>
            <a:off x="8980613" y="27269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 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g2768a52c031_0_46"/>
          <p:cNvSpPr txBox="1"/>
          <p:nvPr/>
        </p:nvSpPr>
        <p:spPr>
          <a:xfrm>
            <a:off x="8980613" y="52467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6076" y="1342750"/>
            <a:ext cx="1316175" cy="13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6076" y="3930525"/>
            <a:ext cx="1316175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768a52c031_0_46"/>
          <p:cNvSpPr txBox="1"/>
          <p:nvPr/>
        </p:nvSpPr>
        <p:spPr>
          <a:xfrm>
            <a:off x="6292188" y="27269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 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g2768a52c031_0_46"/>
          <p:cNvSpPr txBox="1"/>
          <p:nvPr/>
        </p:nvSpPr>
        <p:spPr>
          <a:xfrm>
            <a:off x="6292188" y="52467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651" y="1342750"/>
            <a:ext cx="1316175" cy="13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651" y="3930525"/>
            <a:ext cx="1316175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768a52c031_0_46"/>
          <p:cNvSpPr txBox="1"/>
          <p:nvPr/>
        </p:nvSpPr>
        <p:spPr>
          <a:xfrm>
            <a:off x="3410213" y="27269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 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g2768a52c031_0_46"/>
          <p:cNvSpPr txBox="1"/>
          <p:nvPr/>
        </p:nvSpPr>
        <p:spPr>
          <a:xfrm>
            <a:off x="3410213" y="52467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3" name="Google Shape;233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676" y="1342750"/>
            <a:ext cx="1316175" cy="13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676" y="3930525"/>
            <a:ext cx="1316175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768a52c031_0_46"/>
          <p:cNvSpPr txBox="1"/>
          <p:nvPr/>
        </p:nvSpPr>
        <p:spPr>
          <a:xfrm>
            <a:off x="620550" y="5022927"/>
            <a:ext cx="255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MEDIAN</a:t>
            </a:r>
            <a:endParaRPr/>
          </a:p>
        </p:txBody>
      </p:sp>
      <p:pic>
        <p:nvPicPr>
          <p:cNvPr id="236" name="Google Shape;236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12" y="2191402"/>
            <a:ext cx="2554125" cy="25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68a52c031_0_52"/>
          <p:cNvSpPr txBox="1"/>
          <p:nvPr/>
        </p:nvSpPr>
        <p:spPr>
          <a:xfrm>
            <a:off x="472975" y="308450"/>
            <a:ext cx="1120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PERFORMANCE: Contact Centre Net Retention Index (NRI)</a:t>
            </a:r>
            <a:endParaRPr sz="3000"/>
          </a:p>
        </p:txBody>
      </p:sp>
      <p:sp>
        <p:nvSpPr>
          <p:cNvPr id="242" name="Google Shape;242;g2768a52c031_0_52"/>
          <p:cNvSpPr txBox="1"/>
          <p:nvPr/>
        </p:nvSpPr>
        <p:spPr>
          <a:xfrm>
            <a:off x="8980613" y="27269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 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g2768a52c031_0_52"/>
          <p:cNvSpPr txBox="1"/>
          <p:nvPr/>
        </p:nvSpPr>
        <p:spPr>
          <a:xfrm>
            <a:off x="8980613" y="52467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g2768a52c031_0_52"/>
          <p:cNvSpPr txBox="1"/>
          <p:nvPr/>
        </p:nvSpPr>
        <p:spPr>
          <a:xfrm>
            <a:off x="6292188" y="27269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 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g2768a52c031_0_52"/>
          <p:cNvSpPr txBox="1"/>
          <p:nvPr/>
        </p:nvSpPr>
        <p:spPr>
          <a:xfrm>
            <a:off x="6292188" y="52467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g2768a52c031_0_52"/>
          <p:cNvSpPr txBox="1"/>
          <p:nvPr/>
        </p:nvSpPr>
        <p:spPr>
          <a:xfrm>
            <a:off x="3410213" y="27269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 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2768a52c031_0_52"/>
          <p:cNvSpPr txBox="1"/>
          <p:nvPr/>
        </p:nvSpPr>
        <p:spPr>
          <a:xfrm>
            <a:off x="3410213" y="5246700"/>
            <a:ext cx="2747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Centre Name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NPS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2768a52c031_0_52"/>
          <p:cNvSpPr txBox="1"/>
          <p:nvPr/>
        </p:nvSpPr>
        <p:spPr>
          <a:xfrm>
            <a:off x="620550" y="4767288"/>
            <a:ext cx="255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MEDIAN</a:t>
            </a:r>
            <a:endParaRPr/>
          </a:p>
        </p:txBody>
      </p:sp>
      <p:pic>
        <p:nvPicPr>
          <p:cNvPr id="249" name="Google Shape;249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50" y="1853314"/>
            <a:ext cx="2747100" cy="274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675" y="1355300"/>
            <a:ext cx="1308212" cy="1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1650" y="1355300"/>
            <a:ext cx="1308212" cy="1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0075" y="1355300"/>
            <a:ext cx="1308212" cy="1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450" y="3906175"/>
            <a:ext cx="1308212" cy="1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425" y="3906175"/>
            <a:ext cx="1308212" cy="1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6850" y="3906175"/>
            <a:ext cx="1308212" cy="13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68a52c031_0_161"/>
          <p:cNvSpPr txBox="1"/>
          <p:nvPr/>
        </p:nvSpPr>
        <p:spPr>
          <a:xfrm>
            <a:off x="418200" y="549275"/>
            <a:ext cx="113556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STATISTICAL CORRELATION BETWEEN AGENT PERFORMANCE AND NPS BY CONTACT CENTRE 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768a52c031_0_62"/>
          <p:cNvSpPr/>
          <p:nvPr/>
        </p:nvSpPr>
        <p:spPr>
          <a:xfrm>
            <a:off x="0" y="2606400"/>
            <a:ext cx="7351500" cy="164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768a52c031_0_62"/>
          <p:cNvSpPr txBox="1"/>
          <p:nvPr/>
        </p:nvSpPr>
        <p:spPr>
          <a:xfrm>
            <a:off x="328550" y="2905850"/>
            <a:ext cx="6076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FEEDBACK THEMES</a:t>
            </a:r>
            <a:endParaRPr sz="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768a52c031_0_86"/>
          <p:cNvSpPr txBox="1"/>
          <p:nvPr/>
        </p:nvSpPr>
        <p:spPr>
          <a:xfrm>
            <a:off x="321638" y="164500"/>
            <a:ext cx="563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THEME 1:</a:t>
            </a:r>
            <a:endParaRPr sz="4800"/>
          </a:p>
        </p:txBody>
      </p:sp>
      <p:sp>
        <p:nvSpPr>
          <p:cNvPr id="272" name="Google Shape;272;g2768a52c031_0_86"/>
          <p:cNvSpPr txBox="1"/>
          <p:nvPr/>
        </p:nvSpPr>
        <p:spPr>
          <a:xfrm>
            <a:off x="321638" y="1366525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COMPLAINT: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g2768a52c031_0_86"/>
          <p:cNvSpPr txBox="1"/>
          <p:nvPr/>
        </p:nvSpPr>
        <p:spPr>
          <a:xfrm>
            <a:off x="321625" y="3678125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SOLUTION: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g2768a52c031_0_86"/>
          <p:cNvSpPr txBox="1"/>
          <p:nvPr/>
        </p:nvSpPr>
        <p:spPr>
          <a:xfrm>
            <a:off x="321638" y="5537325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OUTCOME: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g2768a52c031_0_86"/>
          <p:cNvSpPr txBox="1"/>
          <p:nvPr/>
        </p:nvSpPr>
        <p:spPr>
          <a:xfrm>
            <a:off x="6096013" y="286288"/>
            <a:ext cx="563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THEME 2:</a:t>
            </a:r>
            <a:endParaRPr sz="4800"/>
          </a:p>
        </p:txBody>
      </p:sp>
      <p:sp>
        <p:nvSpPr>
          <p:cNvPr id="276" name="Google Shape;276;g2768a52c031_0_86"/>
          <p:cNvSpPr txBox="1"/>
          <p:nvPr/>
        </p:nvSpPr>
        <p:spPr>
          <a:xfrm>
            <a:off x="6096013" y="1488313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COMPLAINT: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g2768a52c031_0_86"/>
          <p:cNvSpPr txBox="1"/>
          <p:nvPr/>
        </p:nvSpPr>
        <p:spPr>
          <a:xfrm>
            <a:off x="6096000" y="3799913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SOLUTION: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g2768a52c031_0_86"/>
          <p:cNvSpPr txBox="1"/>
          <p:nvPr/>
        </p:nvSpPr>
        <p:spPr>
          <a:xfrm>
            <a:off x="6096013" y="5659113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OUTCOME: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68a52c031_0_123"/>
          <p:cNvSpPr txBox="1"/>
          <p:nvPr/>
        </p:nvSpPr>
        <p:spPr>
          <a:xfrm>
            <a:off x="321638" y="164500"/>
            <a:ext cx="563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THEME 3:</a:t>
            </a:r>
            <a:endParaRPr sz="4800"/>
          </a:p>
        </p:txBody>
      </p:sp>
      <p:sp>
        <p:nvSpPr>
          <p:cNvPr id="284" name="Google Shape;284;g2768a52c031_0_123"/>
          <p:cNvSpPr txBox="1"/>
          <p:nvPr/>
        </p:nvSpPr>
        <p:spPr>
          <a:xfrm>
            <a:off x="321638" y="1366525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COMPLAINT: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g2768a52c031_0_123"/>
          <p:cNvSpPr txBox="1"/>
          <p:nvPr/>
        </p:nvSpPr>
        <p:spPr>
          <a:xfrm>
            <a:off x="321625" y="3678125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SOLUTION: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g2768a52c031_0_123"/>
          <p:cNvSpPr txBox="1"/>
          <p:nvPr/>
        </p:nvSpPr>
        <p:spPr>
          <a:xfrm>
            <a:off x="321638" y="5537325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OUTCOME: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g2768a52c031_0_123"/>
          <p:cNvSpPr txBox="1"/>
          <p:nvPr/>
        </p:nvSpPr>
        <p:spPr>
          <a:xfrm>
            <a:off x="6096013" y="286288"/>
            <a:ext cx="563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THEME 4:</a:t>
            </a:r>
            <a:endParaRPr sz="4800"/>
          </a:p>
        </p:txBody>
      </p:sp>
      <p:sp>
        <p:nvSpPr>
          <p:cNvPr id="288" name="Google Shape;288;g2768a52c031_0_123"/>
          <p:cNvSpPr txBox="1"/>
          <p:nvPr/>
        </p:nvSpPr>
        <p:spPr>
          <a:xfrm>
            <a:off x="6096013" y="1488313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COMPLAINT: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g2768a52c031_0_123"/>
          <p:cNvSpPr txBox="1"/>
          <p:nvPr/>
        </p:nvSpPr>
        <p:spPr>
          <a:xfrm>
            <a:off x="6096000" y="3799913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SOLUTION: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g2768a52c031_0_123"/>
          <p:cNvSpPr txBox="1"/>
          <p:nvPr/>
        </p:nvSpPr>
        <p:spPr>
          <a:xfrm>
            <a:off x="6096013" y="5659113"/>
            <a:ext cx="5638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OUTCOME: 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768a52c031_0_134"/>
          <p:cNvSpPr txBox="1"/>
          <p:nvPr/>
        </p:nvSpPr>
        <p:spPr>
          <a:xfrm>
            <a:off x="271583" y="2951850"/>
            <a:ext cx="6076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ACHIEVEMENTS</a:t>
            </a:r>
            <a:endParaRPr sz="5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768a52c031_0_139"/>
          <p:cNvSpPr txBox="1"/>
          <p:nvPr/>
        </p:nvSpPr>
        <p:spPr>
          <a:xfrm>
            <a:off x="1799323" y="164500"/>
            <a:ext cx="9942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TRAINING IMPLEMENTED</a:t>
            </a:r>
            <a:endParaRPr sz="4800"/>
          </a:p>
        </p:txBody>
      </p:sp>
      <p:pic>
        <p:nvPicPr>
          <p:cNvPr id="301" name="Google Shape;301;g2768a52c031_0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2675"/>
            <a:ext cx="1585225" cy="15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768a52c031_0_154"/>
          <p:cNvSpPr txBox="1"/>
          <p:nvPr/>
        </p:nvSpPr>
        <p:spPr>
          <a:xfrm>
            <a:off x="1828800" y="164500"/>
            <a:ext cx="991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STAFF RETENTION</a:t>
            </a:r>
            <a:endParaRPr sz="4800"/>
          </a:p>
        </p:txBody>
      </p:sp>
      <p:pic>
        <p:nvPicPr>
          <p:cNvPr id="307" name="Google Shape;307;g2768a52c031_0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500"/>
            <a:ext cx="1676399" cy="16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294675" y="377400"/>
            <a:ext cx="5469900" cy="6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82775" y="1432850"/>
            <a:ext cx="500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Add your introduction copy here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82774" y="657950"/>
            <a:ext cx="48984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INTRODUCTION</a:t>
            </a:r>
            <a:endParaRPr sz="4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768a52c031_0_150"/>
          <p:cNvSpPr txBox="1"/>
          <p:nvPr/>
        </p:nvSpPr>
        <p:spPr>
          <a:xfrm>
            <a:off x="1828800" y="164500"/>
            <a:ext cx="991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OTHER</a:t>
            </a:r>
            <a:endParaRPr sz="4800"/>
          </a:p>
        </p:txBody>
      </p:sp>
      <p:pic>
        <p:nvPicPr>
          <p:cNvPr id="313" name="Google Shape;313;g2768a52c031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500"/>
            <a:ext cx="1676401" cy="16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768a52c031_0_192"/>
          <p:cNvSpPr/>
          <p:nvPr/>
        </p:nvSpPr>
        <p:spPr>
          <a:xfrm>
            <a:off x="723750" y="549275"/>
            <a:ext cx="10744500" cy="56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768a52c031_0_192"/>
          <p:cNvSpPr txBox="1"/>
          <p:nvPr/>
        </p:nvSpPr>
        <p:spPr>
          <a:xfrm>
            <a:off x="723750" y="822450"/>
            <a:ext cx="1074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GOALS FOR QUARTER #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g2768a52c031_0_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425" y="1984390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768a52c031_0_192"/>
          <p:cNvSpPr txBox="1"/>
          <p:nvPr/>
        </p:nvSpPr>
        <p:spPr>
          <a:xfrm>
            <a:off x="918213" y="2867275"/>
            <a:ext cx="3094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AGENT VoC PERFORMANCE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g2768a52c031_0_192"/>
          <p:cNvCxnSpPr/>
          <p:nvPr/>
        </p:nvCxnSpPr>
        <p:spPr>
          <a:xfrm>
            <a:off x="1283162" y="3872425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g2768a52c031_0_192"/>
          <p:cNvSpPr txBox="1"/>
          <p:nvPr/>
        </p:nvSpPr>
        <p:spPr>
          <a:xfrm>
            <a:off x="1141262" y="4130475"/>
            <a:ext cx="264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NPS Score Average</a:t>
            </a:r>
            <a:endParaRPr sz="28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24" name="Google Shape;324;g2768a52c031_0_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812" y="1984403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768a52c031_0_192"/>
          <p:cNvSpPr txBox="1"/>
          <p:nvPr/>
        </p:nvSpPr>
        <p:spPr>
          <a:xfrm>
            <a:off x="4771650" y="2966300"/>
            <a:ext cx="264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REGIONAL VoC PERFORMANCE</a:t>
            </a:r>
            <a:endParaRPr sz="24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26" name="Google Shape;326;g2768a52c031_0_192"/>
          <p:cNvCxnSpPr/>
          <p:nvPr/>
        </p:nvCxnSpPr>
        <p:spPr>
          <a:xfrm>
            <a:off x="4913550" y="3872438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g2768a52c031_0_192"/>
          <p:cNvSpPr txBox="1"/>
          <p:nvPr/>
        </p:nvSpPr>
        <p:spPr>
          <a:xfrm>
            <a:off x="4771650" y="4130488"/>
            <a:ext cx="2648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Average CSAT</a:t>
            </a:r>
            <a:endParaRPr sz="28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Score</a:t>
            </a:r>
            <a:endParaRPr sz="28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28" name="Google Shape;328;g2768a52c031_0_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0325" y="1984403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768a52c031_0_192"/>
          <p:cNvSpPr txBox="1"/>
          <p:nvPr/>
        </p:nvSpPr>
        <p:spPr>
          <a:xfrm>
            <a:off x="8260175" y="2979725"/>
            <a:ext cx="264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FIRST RESPONSE RESOLUTION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g2768a52c031_0_192"/>
          <p:cNvCxnSpPr/>
          <p:nvPr/>
        </p:nvCxnSpPr>
        <p:spPr>
          <a:xfrm>
            <a:off x="8402062" y="3872438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g2768a52c031_0_192"/>
          <p:cNvSpPr txBox="1"/>
          <p:nvPr/>
        </p:nvSpPr>
        <p:spPr>
          <a:xfrm>
            <a:off x="8260162" y="4130488"/>
            <a:ext cx="264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Goal:</a:t>
            </a:r>
            <a:endParaRPr sz="28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768a52c031_0_209"/>
          <p:cNvSpPr/>
          <p:nvPr/>
        </p:nvSpPr>
        <p:spPr>
          <a:xfrm>
            <a:off x="550875" y="549275"/>
            <a:ext cx="6144600" cy="569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2768a52c031_0_209"/>
          <p:cNvSpPr txBox="1"/>
          <p:nvPr/>
        </p:nvSpPr>
        <p:spPr>
          <a:xfrm>
            <a:off x="550875" y="822450"/>
            <a:ext cx="6144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SUMMARY &amp; CLOSING STATEMENTS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482780" y="486050"/>
            <a:ext cx="9069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TABLE OF CONTENTS</a:t>
            </a:r>
            <a:endParaRPr sz="4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607850" y="1634825"/>
            <a:ext cx="5212800" cy="4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Recap of Quarter’s Goals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Overview of Previous Quarter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Channels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Number of Surveys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Main Themes Identified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Changes implemented.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Overview of This Quarter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Overview of metrics and surveys for the quarter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Channels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Number of Surveys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Number of Survey responses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Main Themes Identified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6141100" y="1634825"/>
            <a:ext cx="5212800" cy="2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Performance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Customer Feedback Topic Themes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Achievements 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Implemented programs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Staff retention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Goals for the Quarter to follow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Summary and closing remarks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559" y="1624550"/>
            <a:ext cx="1510275" cy="1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774350" y="3374950"/>
            <a:ext cx="264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CHANNELS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5"/>
          <p:cNvCxnSpPr/>
          <p:nvPr/>
        </p:nvCxnSpPr>
        <p:spPr>
          <a:xfrm>
            <a:off x="916262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5"/>
          <p:cNvSpPr txBox="1"/>
          <p:nvPr/>
        </p:nvSpPr>
        <p:spPr>
          <a:xfrm>
            <a:off x="774362" y="4346400"/>
            <a:ext cx="264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Which channels are you using to survey?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4605750" y="3374950"/>
            <a:ext cx="298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SURVEYS SENT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5"/>
          <p:cNvCxnSpPr/>
          <p:nvPr/>
        </p:nvCxnSpPr>
        <p:spPr>
          <a:xfrm>
            <a:off x="4913562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5"/>
          <p:cNvSpPr txBox="1"/>
          <p:nvPr/>
        </p:nvSpPr>
        <p:spPr>
          <a:xfrm>
            <a:off x="4771662" y="4346400"/>
            <a:ext cx="264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many surveys did you send?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3650" y="1588625"/>
            <a:ext cx="1544700" cy="15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6875" y="1443925"/>
            <a:ext cx="1689400" cy="16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8451325" y="3374950"/>
            <a:ext cx="298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RESPONSE RATE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5"/>
          <p:cNvCxnSpPr/>
          <p:nvPr/>
        </p:nvCxnSpPr>
        <p:spPr>
          <a:xfrm>
            <a:off x="8759137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5"/>
          <p:cNvSpPr txBox="1"/>
          <p:nvPr/>
        </p:nvSpPr>
        <p:spPr>
          <a:xfrm>
            <a:off x="8617237" y="4346400"/>
            <a:ext cx="264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many surveys did you send?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472975" y="164500"/>
            <a:ext cx="1120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RECAP OF Q# (Previous Q)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676399f02_0_38"/>
          <p:cNvSpPr txBox="1"/>
          <p:nvPr/>
        </p:nvSpPr>
        <p:spPr>
          <a:xfrm>
            <a:off x="382775" y="3185475"/>
            <a:ext cx="3411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AVERAGE TIME TO </a:t>
            </a:r>
            <a:endParaRPr sz="2800" b="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RESOLVE</a:t>
            </a:r>
            <a:endParaRPr sz="2800" b="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29" name="Google Shape;129;g27676399f02_0_38"/>
          <p:cNvCxnSpPr/>
          <p:nvPr/>
        </p:nvCxnSpPr>
        <p:spPr>
          <a:xfrm>
            <a:off x="916262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g27676399f02_0_38"/>
          <p:cNvSpPr txBox="1"/>
          <p:nvPr/>
        </p:nvSpPr>
        <p:spPr>
          <a:xfrm>
            <a:off x="774362" y="4346400"/>
            <a:ext cx="26487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the median time that customers experienced to resolve issues? 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g27676399f02_0_38"/>
          <p:cNvSpPr txBox="1"/>
          <p:nvPr/>
        </p:nvSpPr>
        <p:spPr>
          <a:xfrm>
            <a:off x="4605750" y="3185475"/>
            <a:ext cx="2980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THEMES IDENTIFIED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g27676399f02_0_38"/>
          <p:cNvCxnSpPr/>
          <p:nvPr/>
        </p:nvCxnSpPr>
        <p:spPr>
          <a:xfrm>
            <a:off x="4913562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g27676399f02_0_38"/>
          <p:cNvSpPr txBox="1"/>
          <p:nvPr/>
        </p:nvSpPr>
        <p:spPr>
          <a:xfrm>
            <a:off x="4771662" y="4346400"/>
            <a:ext cx="2648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are the main themes in dissatisfaction or satisfaction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27676399f02_0_38"/>
          <p:cNvSpPr txBox="1"/>
          <p:nvPr/>
        </p:nvSpPr>
        <p:spPr>
          <a:xfrm>
            <a:off x="8451325" y="3185475"/>
            <a:ext cx="2980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FIXES IMPLEMENTED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g27676399f02_0_38"/>
          <p:cNvCxnSpPr/>
          <p:nvPr/>
        </p:nvCxnSpPr>
        <p:spPr>
          <a:xfrm>
            <a:off x="8759137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g27676399f02_0_38"/>
          <p:cNvSpPr txBox="1"/>
          <p:nvPr/>
        </p:nvSpPr>
        <p:spPr>
          <a:xfrm>
            <a:off x="8617237" y="4346400"/>
            <a:ext cx="2648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measures were taken to address these themes?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g27676399f02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553" y="1261510"/>
            <a:ext cx="1470042" cy="147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7676399f02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984" y="1261510"/>
            <a:ext cx="1470042" cy="147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7676399f02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525" y="1261510"/>
            <a:ext cx="1470042" cy="147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7676399f02_0_38"/>
          <p:cNvSpPr txBox="1"/>
          <p:nvPr/>
        </p:nvSpPr>
        <p:spPr>
          <a:xfrm>
            <a:off x="472975" y="164500"/>
            <a:ext cx="1120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RECAP OF Q# (Previous Q)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/>
          <p:nvPr/>
        </p:nvSpPr>
        <p:spPr>
          <a:xfrm>
            <a:off x="723750" y="549275"/>
            <a:ext cx="10744500" cy="56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723750" y="822450"/>
            <a:ext cx="1074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GOALS FOR QUARTER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425" y="1984390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918213" y="2867275"/>
            <a:ext cx="3094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AGENT VoC PERFORMANCE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4"/>
          <p:cNvCxnSpPr/>
          <p:nvPr/>
        </p:nvCxnSpPr>
        <p:spPr>
          <a:xfrm>
            <a:off x="1283162" y="3872425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4"/>
          <p:cNvSpPr txBox="1"/>
          <p:nvPr/>
        </p:nvSpPr>
        <p:spPr>
          <a:xfrm>
            <a:off x="1141262" y="4130475"/>
            <a:ext cx="264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NPS Score Average</a:t>
            </a:r>
            <a:endParaRPr sz="28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812" y="1984403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4771650" y="2966300"/>
            <a:ext cx="264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REGIONAL VoC PERFORMANCE</a:t>
            </a:r>
            <a:endParaRPr sz="24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53" name="Google Shape;153;p4"/>
          <p:cNvCxnSpPr/>
          <p:nvPr/>
        </p:nvCxnSpPr>
        <p:spPr>
          <a:xfrm>
            <a:off x="4913550" y="3872438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4"/>
          <p:cNvSpPr txBox="1"/>
          <p:nvPr/>
        </p:nvSpPr>
        <p:spPr>
          <a:xfrm>
            <a:off x="4771650" y="4130488"/>
            <a:ext cx="2648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Average CSAT</a:t>
            </a:r>
            <a:endParaRPr sz="28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Score</a:t>
            </a:r>
            <a:endParaRPr sz="28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0325" y="1984403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8260175" y="2979725"/>
            <a:ext cx="264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FIRST RESPONSE RESOLUTION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8402062" y="3872438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4"/>
          <p:cNvSpPr txBox="1"/>
          <p:nvPr/>
        </p:nvSpPr>
        <p:spPr>
          <a:xfrm>
            <a:off x="8260162" y="4130488"/>
            <a:ext cx="264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Goal:</a:t>
            </a:r>
            <a:endParaRPr sz="28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7676399f02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934" y="1624550"/>
            <a:ext cx="1510275" cy="1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7676399f02_0_57"/>
          <p:cNvSpPr txBox="1"/>
          <p:nvPr/>
        </p:nvSpPr>
        <p:spPr>
          <a:xfrm>
            <a:off x="167725" y="3374950"/>
            <a:ext cx="264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CHANNELS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g27676399f02_0_57"/>
          <p:cNvCxnSpPr/>
          <p:nvPr/>
        </p:nvCxnSpPr>
        <p:spPr>
          <a:xfrm>
            <a:off x="309637" y="3934150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g27676399f02_0_57"/>
          <p:cNvSpPr txBox="1"/>
          <p:nvPr/>
        </p:nvSpPr>
        <p:spPr>
          <a:xfrm>
            <a:off x="167737" y="4346400"/>
            <a:ext cx="264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Which channels are you using to survey?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g27676399f02_0_57"/>
          <p:cNvSpPr txBox="1"/>
          <p:nvPr/>
        </p:nvSpPr>
        <p:spPr>
          <a:xfrm>
            <a:off x="2974913" y="3374950"/>
            <a:ext cx="298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SURVEYS SENT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g27676399f02_0_57"/>
          <p:cNvCxnSpPr/>
          <p:nvPr/>
        </p:nvCxnSpPr>
        <p:spPr>
          <a:xfrm>
            <a:off x="3282725" y="3934150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g27676399f02_0_57"/>
          <p:cNvSpPr txBox="1"/>
          <p:nvPr/>
        </p:nvSpPr>
        <p:spPr>
          <a:xfrm>
            <a:off x="3140825" y="4346400"/>
            <a:ext cx="264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many surveys did you send?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g27676399f02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2813" y="1588625"/>
            <a:ext cx="1544700" cy="15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7676399f02_0_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3125" y="1443925"/>
            <a:ext cx="1689400" cy="16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7676399f02_0_57"/>
          <p:cNvSpPr txBox="1"/>
          <p:nvPr/>
        </p:nvSpPr>
        <p:spPr>
          <a:xfrm>
            <a:off x="5977575" y="3374950"/>
            <a:ext cx="298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RESPONSE RATE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g27676399f02_0_57"/>
          <p:cNvCxnSpPr/>
          <p:nvPr/>
        </p:nvCxnSpPr>
        <p:spPr>
          <a:xfrm>
            <a:off x="6285387" y="3934150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g27676399f02_0_57"/>
          <p:cNvSpPr txBox="1"/>
          <p:nvPr/>
        </p:nvSpPr>
        <p:spPr>
          <a:xfrm>
            <a:off x="6143487" y="4346400"/>
            <a:ext cx="264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many surveys did you send?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27676399f02_0_57"/>
          <p:cNvSpPr txBox="1"/>
          <p:nvPr/>
        </p:nvSpPr>
        <p:spPr>
          <a:xfrm>
            <a:off x="8792175" y="3185475"/>
            <a:ext cx="341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AVERAGE TIME </a:t>
            </a:r>
            <a:br>
              <a:rPr lang="en-US"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TO RESOLVE</a:t>
            </a:r>
            <a:endParaRPr sz="1800" b="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76" name="Google Shape;176;g27676399f02_0_57"/>
          <p:cNvCxnSpPr/>
          <p:nvPr/>
        </p:nvCxnSpPr>
        <p:spPr>
          <a:xfrm>
            <a:off x="9325662" y="3934150"/>
            <a:ext cx="2364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g27676399f02_0_57"/>
          <p:cNvSpPr txBox="1"/>
          <p:nvPr/>
        </p:nvSpPr>
        <p:spPr>
          <a:xfrm>
            <a:off x="9183762" y="4346400"/>
            <a:ext cx="2648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the median time that customers experienced to resolve issues?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g27676399f02_0_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22925" y="1261510"/>
            <a:ext cx="1470042" cy="147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7676399f02_0_57"/>
          <p:cNvSpPr txBox="1"/>
          <p:nvPr/>
        </p:nvSpPr>
        <p:spPr>
          <a:xfrm>
            <a:off x="472975" y="164500"/>
            <a:ext cx="1120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Q# MILESTONES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/>
        </p:nvSpPr>
        <p:spPr>
          <a:xfrm>
            <a:off x="482774" y="3167400"/>
            <a:ext cx="4898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328550" y="2905850"/>
            <a:ext cx="6076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PERFORMANCE</a:t>
            </a:r>
            <a:endParaRPr sz="5000"/>
          </a:p>
        </p:txBody>
      </p:sp>
      <p:sp>
        <p:nvSpPr>
          <p:cNvPr id="186" name="Google Shape;186;p9"/>
          <p:cNvSpPr txBox="1"/>
          <p:nvPr/>
        </p:nvSpPr>
        <p:spPr>
          <a:xfrm>
            <a:off x="482786" y="4068800"/>
            <a:ext cx="559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NOTE: Please duplicate or remove pages as needed to drill down into your regional offices, departmental offices etc.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768a52c031_0_168"/>
          <p:cNvPicPr preferRelativeResize="0"/>
          <p:nvPr/>
        </p:nvPicPr>
        <p:blipFill rotWithShape="1">
          <a:blip r:embed="rId3">
            <a:alphaModFix/>
          </a:blip>
          <a:srcRect l="12899" t="9057"/>
          <a:stretch/>
        </p:blipFill>
        <p:spPr>
          <a:xfrm>
            <a:off x="857638" y="1087900"/>
            <a:ext cx="10353374" cy="538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768a52c031_0_168"/>
          <p:cNvSpPr txBox="1"/>
          <p:nvPr/>
        </p:nvSpPr>
        <p:spPr>
          <a:xfrm>
            <a:off x="472975" y="164500"/>
            <a:ext cx="1120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PERFORMANCE OVERVIEW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oke CI Colours">
      <a:dk1>
        <a:srgbClr val="2E4550"/>
      </a:dk1>
      <a:lt1>
        <a:srgbClr val="FFFFFF"/>
      </a:lt1>
      <a:dk2>
        <a:srgbClr val="44546A"/>
      </a:dk2>
      <a:lt2>
        <a:srgbClr val="F2F2F2"/>
      </a:lt2>
      <a:accent1>
        <a:srgbClr val="CCDB2F"/>
      </a:accent1>
      <a:accent2>
        <a:srgbClr val="A3B11F"/>
      </a:accent2>
      <a:accent3>
        <a:srgbClr val="768016"/>
      </a:accent3>
      <a:accent4>
        <a:srgbClr val="2E4550"/>
      </a:accent4>
      <a:accent5>
        <a:srgbClr val="46697A"/>
      </a:accent5>
      <a:accent6>
        <a:srgbClr val="729AAE"/>
      </a:accent6>
      <a:hlink>
        <a:srgbClr val="CCDB2F"/>
      </a:hlink>
      <a:folHlink>
        <a:srgbClr val="CCDB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Widescreen</PresentationFormat>
  <Paragraphs>137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Century Gothic</vt:lpstr>
      <vt:lpstr>Arial</vt:lpstr>
      <vt:lpstr>Roboto</vt:lpstr>
      <vt:lpstr>Lato</vt:lpstr>
      <vt:lpstr>Lato Black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Beverley Dormer</dc:creator>
  <cp:lastModifiedBy>Beverley Dormer</cp:lastModifiedBy>
  <cp:revision>1</cp:revision>
  <dcterms:created xsi:type="dcterms:W3CDTF">2023-08-02T10:17:11Z</dcterms:created>
  <dcterms:modified xsi:type="dcterms:W3CDTF">2023-08-28T12:27:26Z</dcterms:modified>
</cp:coreProperties>
</file>