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9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6">
          <p15:clr>
            <a:srgbClr val="A4A3A4"/>
          </p15:clr>
        </p15:guide>
        <p15:guide id="2" pos="34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7355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3181" userDrawn="1">
          <p15:clr>
            <a:srgbClr val="A4A3A4"/>
          </p15:clr>
        </p15:guide>
        <p15:guide id="7" pos="710">
          <p15:clr>
            <a:srgbClr val="A4A3A4"/>
          </p15:clr>
        </p15:guide>
        <p15:guide id="8" pos="1186">
          <p15:clr>
            <a:srgbClr val="A4A3A4"/>
          </p15:clr>
        </p15:guide>
        <p15:guide id="9" pos="2887">
          <p15:clr>
            <a:srgbClr val="A4A3A4"/>
          </p15:clr>
        </p15:guide>
        <p15:guide id="10" pos="1152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fBlkzs+PvTKvGG75cCtLhAVoh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A3C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78" y="86"/>
      </p:cViewPr>
      <p:guideLst>
        <p:guide orient="horz" pos="346"/>
        <p:guide pos="347"/>
        <p:guide orient="horz" pos="3974"/>
        <p:guide pos="7355"/>
        <p:guide pos="3840"/>
        <p:guide orient="horz" pos="3181"/>
        <p:guide pos="710"/>
        <p:guide pos="1186"/>
        <p:guide pos="2887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68a52c0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g2768a52c0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68a52c03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2768a52c03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68a52c03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768a52c03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68a52c031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2768a52c031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68a52c03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g2768a52c03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68a52c03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g2768a52c03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68a52c031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g2768a52c03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420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68a52c03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2768a52c03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68a52c031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g2768a52c031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768a52c03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g2768a52c03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68a52c03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g2768a52c03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68a52c031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2768a52c031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68a52c031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g2768a52c031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676399f0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27676399f0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676399f0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7676399f0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68a52c031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g2768a52c031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515938" y="482690"/>
            <a:ext cx="407474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  <a:defRPr sz="11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515938" y="1268412"/>
            <a:ext cx="11160124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E444E"/>
              </a:buClr>
              <a:buSzPts val="1400"/>
              <a:buChar char="•"/>
              <a:defRPr>
                <a:solidFill>
                  <a:srgbClr val="2E444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/>
          <p:nvPr/>
        </p:nvSpPr>
        <p:spPr>
          <a:xfrm>
            <a:off x="65845" y="854866"/>
            <a:ext cx="4524833" cy="46531"/>
          </a:xfrm>
          <a:prstGeom prst="rect">
            <a:avLst/>
          </a:prstGeom>
          <a:solidFill>
            <a:srgbClr val="CBDB2F"/>
          </a:solidFill>
          <a:ln w="12700" cap="flat" cmpd="sng">
            <a:solidFill>
              <a:srgbClr val="CBDB2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entury Gothic"/>
              <a:buNone/>
            </a:pPr>
            <a:endParaRPr sz="1600" b="0" i="0" u="none" strike="noStrike" cap="none">
              <a:solidFill>
                <a:srgbClr val="FEFEFE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65306" y="6140396"/>
            <a:ext cx="474679" cy="410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00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295"/>
              </a:buClr>
              <a:buSzPts val="2400"/>
              <a:buNone/>
              <a:defRPr sz="2400">
                <a:solidFill>
                  <a:srgbClr val="8C929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2000"/>
              <a:buNone/>
              <a:defRPr sz="2000">
                <a:solidFill>
                  <a:srgbClr val="8C92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800"/>
              <a:buNone/>
              <a:defRPr sz="1800">
                <a:solidFill>
                  <a:srgbClr val="8C92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295"/>
              </a:buClr>
              <a:buSzPts val="1600"/>
              <a:buNone/>
              <a:defRPr sz="1600">
                <a:solidFill>
                  <a:srgbClr val="8C929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2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49B691-26B6-FCCE-DE2E-33BC22478B76}"/>
              </a:ext>
            </a:extLst>
          </p:cNvPr>
          <p:cNvSpPr/>
          <p:nvPr/>
        </p:nvSpPr>
        <p:spPr>
          <a:xfrm rot="16200000">
            <a:off x="24927" y="-411008"/>
            <a:ext cx="7132320" cy="7405695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alpha val="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Google Shape;90;p1"/>
          <p:cNvSpPr txBox="1"/>
          <p:nvPr/>
        </p:nvSpPr>
        <p:spPr>
          <a:xfrm>
            <a:off x="715842" y="3021834"/>
            <a:ext cx="465879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Quarterly VOC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Review</a:t>
            </a:r>
            <a:endParaRPr sz="4800" dirty="0">
              <a:solidFill>
                <a:schemeClr val="tx1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15842" y="4483434"/>
            <a:ext cx="465879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DATE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849" y="1554480"/>
            <a:ext cx="3218599" cy="1522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68a52c031_0_35"/>
          <p:cNvSpPr txBox="1"/>
          <p:nvPr/>
        </p:nvSpPr>
        <p:spPr>
          <a:xfrm>
            <a:off x="472975" y="308450"/>
            <a:ext cx="112032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Performance: Contact Centre Call Resolution Averages (CRA)</a:t>
            </a:r>
            <a:endParaRPr sz="2800" dirty="0">
              <a:latin typeface="Century Gothic" panose="020B0502020202020204" pitchFamily="34" charset="0"/>
            </a:endParaRPr>
          </a:p>
        </p:txBody>
      </p:sp>
      <p:pic>
        <p:nvPicPr>
          <p:cNvPr id="204" name="Google Shape;204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163" y="15329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768a52c031_0_35"/>
          <p:cNvSpPr txBox="1"/>
          <p:nvPr/>
        </p:nvSpPr>
        <p:spPr>
          <a:xfrm>
            <a:off x="8980613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CRA %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085" y="15329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768a52c031_0_35"/>
          <p:cNvSpPr txBox="1"/>
          <p:nvPr/>
        </p:nvSpPr>
        <p:spPr>
          <a:xfrm>
            <a:off x="6233535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CRA %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979" y="15329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768a52c031_0_35"/>
          <p:cNvSpPr txBox="1"/>
          <p:nvPr/>
        </p:nvSpPr>
        <p:spPr>
          <a:xfrm>
            <a:off x="3486429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CRA %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4163" y="40527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768a52c031_0_35"/>
          <p:cNvSpPr txBox="1"/>
          <p:nvPr/>
        </p:nvSpPr>
        <p:spPr>
          <a:xfrm>
            <a:off x="8980613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CRA %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12" name="Google Shape;212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085" y="40527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768a52c031_0_35"/>
          <p:cNvSpPr txBox="1"/>
          <p:nvPr/>
        </p:nvSpPr>
        <p:spPr>
          <a:xfrm>
            <a:off x="6233535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CRA %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14" name="Google Shape;214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979" y="4052750"/>
            <a:ext cx="880000" cy="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768a52c031_0_35"/>
          <p:cNvSpPr txBox="1"/>
          <p:nvPr/>
        </p:nvSpPr>
        <p:spPr>
          <a:xfrm>
            <a:off x="3486429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CRA %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2768a52c031_0_35"/>
          <p:cNvSpPr txBox="1"/>
          <p:nvPr/>
        </p:nvSpPr>
        <p:spPr>
          <a:xfrm>
            <a:off x="632525" y="4796786"/>
            <a:ext cx="25005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MEDIAN %</a:t>
            </a:r>
            <a:endParaRPr>
              <a:latin typeface="Century Gothic" panose="020B0502020202020204" pitchFamily="34" charset="0"/>
            </a:endParaRPr>
          </a:p>
        </p:txBody>
      </p:sp>
      <p:pic>
        <p:nvPicPr>
          <p:cNvPr id="217" name="Google Shape;217;g2768a52c031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19" y="2059711"/>
            <a:ext cx="2410225" cy="24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68a52c031_0_46"/>
          <p:cNvSpPr txBox="1"/>
          <p:nvPr/>
        </p:nvSpPr>
        <p:spPr>
          <a:xfrm>
            <a:off x="472975" y="308450"/>
            <a:ext cx="112032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Performance: Contact Centre Net Promoter Score (NPS)</a:t>
            </a:r>
            <a:endParaRPr sz="3000" dirty="0">
              <a:latin typeface="Century Gothic" panose="020B0502020202020204" pitchFamily="34" charset="0"/>
            </a:endParaRPr>
          </a:p>
        </p:txBody>
      </p:sp>
      <p:sp>
        <p:nvSpPr>
          <p:cNvPr id="223" name="Google Shape;223;g2768a52c031_0_46"/>
          <p:cNvSpPr txBox="1"/>
          <p:nvPr/>
        </p:nvSpPr>
        <p:spPr>
          <a:xfrm>
            <a:off x="8980613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 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g2768a52c031_0_46"/>
          <p:cNvSpPr txBox="1"/>
          <p:nvPr/>
        </p:nvSpPr>
        <p:spPr>
          <a:xfrm>
            <a:off x="8980613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6076" y="1342750"/>
            <a:ext cx="1316175" cy="13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6076" y="3930525"/>
            <a:ext cx="1316175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768a52c031_0_46"/>
          <p:cNvSpPr txBox="1"/>
          <p:nvPr/>
        </p:nvSpPr>
        <p:spPr>
          <a:xfrm>
            <a:off x="6292188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 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2768a52c031_0_46"/>
          <p:cNvSpPr txBox="1"/>
          <p:nvPr/>
        </p:nvSpPr>
        <p:spPr>
          <a:xfrm>
            <a:off x="6292188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651" y="1342750"/>
            <a:ext cx="1316175" cy="13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651" y="3930525"/>
            <a:ext cx="1316175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768a52c031_0_46"/>
          <p:cNvSpPr txBox="1"/>
          <p:nvPr/>
        </p:nvSpPr>
        <p:spPr>
          <a:xfrm>
            <a:off x="3410213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 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2768a52c031_0_46"/>
          <p:cNvSpPr txBox="1"/>
          <p:nvPr/>
        </p:nvSpPr>
        <p:spPr>
          <a:xfrm>
            <a:off x="3410213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233" name="Google Shape;233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676" y="1342750"/>
            <a:ext cx="1316175" cy="13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676" y="3930525"/>
            <a:ext cx="1316175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768a52c031_0_46"/>
          <p:cNvSpPr txBox="1"/>
          <p:nvPr/>
        </p:nvSpPr>
        <p:spPr>
          <a:xfrm>
            <a:off x="620550" y="5022927"/>
            <a:ext cx="25542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MEDIAN</a:t>
            </a:r>
            <a:endParaRPr>
              <a:latin typeface="Century Gothic" panose="020B0502020202020204" pitchFamily="34" charset="0"/>
            </a:endParaRPr>
          </a:p>
        </p:txBody>
      </p:sp>
      <p:pic>
        <p:nvPicPr>
          <p:cNvPr id="236" name="Google Shape;236;g2768a52c031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712" y="2191402"/>
            <a:ext cx="2554125" cy="25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68a52c031_0_52"/>
          <p:cNvSpPr txBox="1"/>
          <p:nvPr/>
        </p:nvSpPr>
        <p:spPr>
          <a:xfrm>
            <a:off x="472975" y="308450"/>
            <a:ext cx="112032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Performance: Contact Centre Net Retention Index (NRI)</a:t>
            </a:r>
            <a:endParaRPr sz="3000" dirty="0">
              <a:latin typeface="Century Gothic" panose="020B0502020202020204" pitchFamily="34" charset="0"/>
            </a:endParaRPr>
          </a:p>
        </p:txBody>
      </p:sp>
      <p:sp>
        <p:nvSpPr>
          <p:cNvPr id="242" name="Google Shape;242;g2768a52c031_0_52"/>
          <p:cNvSpPr txBox="1"/>
          <p:nvPr/>
        </p:nvSpPr>
        <p:spPr>
          <a:xfrm>
            <a:off x="8980613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 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2768a52c031_0_52"/>
          <p:cNvSpPr txBox="1"/>
          <p:nvPr/>
        </p:nvSpPr>
        <p:spPr>
          <a:xfrm>
            <a:off x="8980613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2768a52c031_0_52"/>
          <p:cNvSpPr txBox="1"/>
          <p:nvPr/>
        </p:nvSpPr>
        <p:spPr>
          <a:xfrm>
            <a:off x="6292188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 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2768a52c031_0_52"/>
          <p:cNvSpPr txBox="1"/>
          <p:nvPr/>
        </p:nvSpPr>
        <p:spPr>
          <a:xfrm>
            <a:off x="6292188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2768a52c031_0_52"/>
          <p:cNvSpPr txBox="1"/>
          <p:nvPr/>
        </p:nvSpPr>
        <p:spPr>
          <a:xfrm>
            <a:off x="3410213" y="27269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 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2768a52c031_0_52"/>
          <p:cNvSpPr txBox="1"/>
          <p:nvPr/>
        </p:nvSpPr>
        <p:spPr>
          <a:xfrm>
            <a:off x="3410213" y="5246700"/>
            <a:ext cx="27471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Centre Name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NPS</a:t>
            </a:r>
            <a:endParaRPr sz="25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2768a52c031_0_52"/>
          <p:cNvSpPr txBox="1"/>
          <p:nvPr/>
        </p:nvSpPr>
        <p:spPr>
          <a:xfrm>
            <a:off x="620550" y="4767288"/>
            <a:ext cx="2554200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MEDIAN</a:t>
            </a:r>
            <a:endParaRPr>
              <a:latin typeface="Century Gothic" panose="020B0502020202020204" pitchFamily="34" charset="0"/>
            </a:endParaRPr>
          </a:p>
        </p:txBody>
      </p:sp>
      <p:pic>
        <p:nvPicPr>
          <p:cNvPr id="249" name="Google Shape;249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50" y="1853314"/>
            <a:ext cx="2747100" cy="274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675" y="1355300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1650" y="1355300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0075" y="1355300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450" y="3906175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425" y="3906175"/>
            <a:ext cx="1308212" cy="13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768a52c031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6850" y="3906175"/>
            <a:ext cx="1308212" cy="1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68a52c031_0_161"/>
          <p:cNvSpPr txBox="1"/>
          <p:nvPr/>
        </p:nvSpPr>
        <p:spPr>
          <a:xfrm>
            <a:off x="418200" y="549275"/>
            <a:ext cx="11355600" cy="59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Statistical Correlation Between Agent Performance &amp; NPS by Contact </a:t>
            </a:r>
            <a:r>
              <a:rPr lang="en-US" sz="2300" dirty="0" err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Centure</a:t>
            </a:r>
            <a:endParaRPr sz="2300" dirty="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68a52c031_0_62"/>
          <p:cNvSpPr txBox="1"/>
          <p:nvPr/>
        </p:nvSpPr>
        <p:spPr>
          <a:xfrm>
            <a:off x="328550" y="2905850"/>
            <a:ext cx="60765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dk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Feedback Themes</a:t>
            </a:r>
            <a:endParaRPr sz="5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68a52c031_0_123"/>
          <p:cNvSpPr txBox="1"/>
          <p:nvPr/>
        </p:nvSpPr>
        <p:spPr>
          <a:xfrm>
            <a:off x="321638" y="266100"/>
            <a:ext cx="56385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THEME 1: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284" name="Google Shape;284;g2768a52c031_0_123"/>
          <p:cNvSpPr txBox="1"/>
          <p:nvPr/>
        </p:nvSpPr>
        <p:spPr>
          <a:xfrm>
            <a:off x="321625" y="1478285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COMPLAINT: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g2768a52c031_0_123"/>
          <p:cNvSpPr txBox="1"/>
          <p:nvPr/>
        </p:nvSpPr>
        <p:spPr>
          <a:xfrm>
            <a:off x="321625" y="3779725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SOLUTION: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g2768a52c031_0_123"/>
          <p:cNvSpPr txBox="1"/>
          <p:nvPr/>
        </p:nvSpPr>
        <p:spPr>
          <a:xfrm>
            <a:off x="321638" y="5638925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OUTCOME: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g2768a52c031_0_123"/>
          <p:cNvSpPr txBox="1"/>
          <p:nvPr/>
        </p:nvSpPr>
        <p:spPr>
          <a:xfrm>
            <a:off x="6096013" y="286288"/>
            <a:ext cx="56385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THEME 2: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288" name="Google Shape;288;g2768a52c031_0_123"/>
          <p:cNvSpPr txBox="1"/>
          <p:nvPr/>
        </p:nvSpPr>
        <p:spPr>
          <a:xfrm>
            <a:off x="6096013" y="1488313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COMPLAINT: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g2768a52c031_0_123"/>
          <p:cNvSpPr txBox="1"/>
          <p:nvPr/>
        </p:nvSpPr>
        <p:spPr>
          <a:xfrm>
            <a:off x="6096000" y="3799913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SOLUTION: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g2768a52c031_0_123"/>
          <p:cNvSpPr txBox="1"/>
          <p:nvPr/>
        </p:nvSpPr>
        <p:spPr>
          <a:xfrm>
            <a:off x="6096013" y="5659113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OUTCOME: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768a52c031_0_123"/>
          <p:cNvSpPr txBox="1"/>
          <p:nvPr/>
        </p:nvSpPr>
        <p:spPr>
          <a:xfrm>
            <a:off x="321638" y="266100"/>
            <a:ext cx="56385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THEME 3:</a:t>
            </a:r>
            <a:endParaRPr sz="4800" dirty="0">
              <a:latin typeface="Century Gothic" panose="020B0502020202020204" pitchFamily="34" charset="0"/>
            </a:endParaRPr>
          </a:p>
        </p:txBody>
      </p:sp>
      <p:sp>
        <p:nvSpPr>
          <p:cNvPr id="284" name="Google Shape;284;g2768a52c031_0_123"/>
          <p:cNvSpPr txBox="1"/>
          <p:nvPr/>
        </p:nvSpPr>
        <p:spPr>
          <a:xfrm>
            <a:off x="321625" y="1478285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COMPLAINT: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g2768a52c031_0_123"/>
          <p:cNvSpPr txBox="1"/>
          <p:nvPr/>
        </p:nvSpPr>
        <p:spPr>
          <a:xfrm>
            <a:off x="321625" y="3779725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SOLUTION: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g2768a52c031_0_123"/>
          <p:cNvSpPr txBox="1"/>
          <p:nvPr/>
        </p:nvSpPr>
        <p:spPr>
          <a:xfrm>
            <a:off x="321638" y="5638925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OUTCOME: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g2768a52c031_0_123"/>
          <p:cNvSpPr txBox="1"/>
          <p:nvPr/>
        </p:nvSpPr>
        <p:spPr>
          <a:xfrm>
            <a:off x="6096013" y="286288"/>
            <a:ext cx="56385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THEME 4:</a:t>
            </a:r>
            <a:endParaRPr sz="4800">
              <a:latin typeface="Century Gothic" panose="020B0502020202020204" pitchFamily="34" charset="0"/>
            </a:endParaRPr>
          </a:p>
        </p:txBody>
      </p:sp>
      <p:sp>
        <p:nvSpPr>
          <p:cNvPr id="288" name="Google Shape;288;g2768a52c031_0_123"/>
          <p:cNvSpPr txBox="1"/>
          <p:nvPr/>
        </p:nvSpPr>
        <p:spPr>
          <a:xfrm>
            <a:off x="6096013" y="1488313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COMPLAINT: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g2768a52c031_0_123"/>
          <p:cNvSpPr txBox="1"/>
          <p:nvPr/>
        </p:nvSpPr>
        <p:spPr>
          <a:xfrm>
            <a:off x="6096000" y="3799913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SOLUTION: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g2768a52c031_0_123"/>
          <p:cNvSpPr txBox="1"/>
          <p:nvPr/>
        </p:nvSpPr>
        <p:spPr>
          <a:xfrm>
            <a:off x="6096013" y="5659113"/>
            <a:ext cx="5638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OUTCOME: </a:t>
            </a: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9602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68a52c031_0_134"/>
          <p:cNvSpPr txBox="1"/>
          <p:nvPr/>
        </p:nvSpPr>
        <p:spPr>
          <a:xfrm>
            <a:off x="271583" y="2951850"/>
            <a:ext cx="60765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41404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Achievements</a:t>
            </a:r>
            <a:endParaRPr sz="5000" dirty="0">
              <a:solidFill>
                <a:srgbClr val="41404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768a52c031_0_139"/>
          <p:cNvSpPr txBox="1"/>
          <p:nvPr/>
        </p:nvSpPr>
        <p:spPr>
          <a:xfrm>
            <a:off x="1799323" y="164500"/>
            <a:ext cx="99426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Training Implemented</a:t>
            </a:r>
            <a:endParaRPr sz="4800" dirty="0">
              <a:latin typeface="Century Gothic" panose="020B0502020202020204" pitchFamily="34" charset="0"/>
            </a:endParaRPr>
          </a:p>
        </p:txBody>
      </p:sp>
      <p:pic>
        <p:nvPicPr>
          <p:cNvPr id="301" name="Google Shape;301;g2768a52c031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675"/>
            <a:ext cx="1585225" cy="15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768a52c031_0_154"/>
          <p:cNvSpPr txBox="1"/>
          <p:nvPr/>
        </p:nvSpPr>
        <p:spPr>
          <a:xfrm>
            <a:off x="1828800" y="164500"/>
            <a:ext cx="99129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Staff Retention</a:t>
            </a:r>
            <a:endParaRPr sz="4800" dirty="0">
              <a:latin typeface="Century Gothic" panose="020B0502020202020204" pitchFamily="34" charset="0"/>
            </a:endParaRPr>
          </a:p>
        </p:txBody>
      </p:sp>
      <p:pic>
        <p:nvPicPr>
          <p:cNvPr id="307" name="Google Shape;307;g2768a52c031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500"/>
            <a:ext cx="1676399" cy="1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482775" y="1432850"/>
            <a:ext cx="500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>
                <a:solidFill>
                  <a:srgbClr val="414042"/>
                </a:solidFill>
                <a:latin typeface="Century Gothic" panose="020B0502020202020204" pitchFamily="34" charset="0"/>
              </a:rPr>
              <a:t>Add your introduction copy here</a:t>
            </a:r>
            <a:endParaRPr sz="2000" b="0" i="0" u="none" strike="noStrike" cap="none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82774" y="657950"/>
            <a:ext cx="48984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500" i="0" u="none" strike="noStrike" cap="none" dirty="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Introduction</a:t>
            </a:r>
            <a:endParaRPr sz="4500" i="0" u="none" strike="noStrike" cap="none" dirty="0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68a52c031_0_150"/>
          <p:cNvSpPr txBox="1"/>
          <p:nvPr/>
        </p:nvSpPr>
        <p:spPr>
          <a:xfrm>
            <a:off x="1828800" y="549275"/>
            <a:ext cx="99129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Other</a:t>
            </a:r>
            <a:endParaRPr sz="4800" dirty="0">
              <a:latin typeface="Century Gothic" panose="020B0502020202020204" pitchFamily="34" charset="0"/>
            </a:endParaRPr>
          </a:p>
        </p:txBody>
      </p:sp>
      <p:pic>
        <p:nvPicPr>
          <p:cNvPr id="313" name="Google Shape;313;g2768a52c031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500"/>
            <a:ext cx="1676401" cy="1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768a52c031_0_192"/>
          <p:cNvSpPr/>
          <p:nvPr/>
        </p:nvSpPr>
        <p:spPr>
          <a:xfrm>
            <a:off x="723750" y="549275"/>
            <a:ext cx="10744500" cy="56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768a52c031_0_192"/>
          <p:cNvSpPr txBox="1"/>
          <p:nvPr/>
        </p:nvSpPr>
        <p:spPr>
          <a:xfrm>
            <a:off x="723750" y="822450"/>
            <a:ext cx="1074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Goals for Quarter ##</a:t>
            </a:r>
            <a:endParaRPr sz="1400" b="1" i="0" u="none" strike="noStrike" cap="none" dirty="0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320" name="Google Shape;320;g2768a52c031_0_192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1425" y="1895474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768a52c031_0_192"/>
          <p:cNvSpPr txBox="1"/>
          <p:nvPr/>
        </p:nvSpPr>
        <p:spPr>
          <a:xfrm>
            <a:off x="918213" y="2867275"/>
            <a:ext cx="309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dirty="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AGENT </a:t>
            </a:r>
            <a:r>
              <a:rPr lang="en-US" sz="2400" dirty="0" err="1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VoC</a:t>
            </a:r>
            <a:r>
              <a:rPr lang="en-US" sz="2400" dirty="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 PERFORMANCE</a:t>
            </a:r>
            <a:endParaRPr sz="2400" i="0" u="none" strike="noStrike" cap="none" dirty="0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322" name="Google Shape;322;g2768a52c031_0_192"/>
          <p:cNvCxnSpPr/>
          <p:nvPr/>
        </p:nvCxnSpPr>
        <p:spPr>
          <a:xfrm>
            <a:off x="1283162" y="3872425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g2768a52c031_0_192"/>
          <p:cNvSpPr txBox="1"/>
          <p:nvPr/>
        </p:nvSpPr>
        <p:spPr>
          <a:xfrm>
            <a:off x="1141262" y="4130475"/>
            <a:ext cx="264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NPS Score Average</a:t>
            </a: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pic>
        <p:nvPicPr>
          <p:cNvPr id="324" name="Google Shape;324;g2768a52c031_0_192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812" y="1895487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2768a52c031_0_192"/>
          <p:cNvSpPr txBox="1"/>
          <p:nvPr/>
        </p:nvSpPr>
        <p:spPr>
          <a:xfrm>
            <a:off x="4771650" y="2966300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REGIONAL VoC PERFORMANCE</a:t>
            </a:r>
            <a:endParaRPr sz="24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cxnSp>
        <p:nvCxnSpPr>
          <p:cNvPr id="326" name="Google Shape;326;g2768a52c031_0_192"/>
          <p:cNvCxnSpPr/>
          <p:nvPr/>
        </p:nvCxnSpPr>
        <p:spPr>
          <a:xfrm>
            <a:off x="4913550" y="3872438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g2768a52c031_0_192"/>
          <p:cNvSpPr txBox="1"/>
          <p:nvPr/>
        </p:nvSpPr>
        <p:spPr>
          <a:xfrm>
            <a:off x="4771650" y="4130488"/>
            <a:ext cx="26487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Average CSAT</a:t>
            </a:r>
            <a:endParaRPr sz="2800" dirty="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Score</a:t>
            </a:r>
            <a:endParaRPr sz="2800" dirty="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pic>
        <p:nvPicPr>
          <p:cNvPr id="328" name="Google Shape;328;g2768a52c031_0_192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0325" y="1895487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768a52c031_0_192"/>
          <p:cNvSpPr txBox="1"/>
          <p:nvPr/>
        </p:nvSpPr>
        <p:spPr>
          <a:xfrm>
            <a:off x="8260175" y="2979725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FIRST RESPONSE RESOLUTION</a:t>
            </a:r>
            <a:endParaRPr sz="1000" i="0" u="none" strike="noStrike" cap="none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330" name="Google Shape;330;g2768a52c031_0_192"/>
          <p:cNvCxnSpPr/>
          <p:nvPr/>
        </p:nvCxnSpPr>
        <p:spPr>
          <a:xfrm>
            <a:off x="8402062" y="3872438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g2768a52c031_0_192"/>
          <p:cNvSpPr txBox="1"/>
          <p:nvPr/>
        </p:nvSpPr>
        <p:spPr>
          <a:xfrm>
            <a:off x="8260162" y="4130488"/>
            <a:ext cx="264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Goal:</a:t>
            </a: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758878-1709-D5F0-5CE8-DBA069274551}"/>
              </a:ext>
            </a:extLst>
          </p:cNvPr>
          <p:cNvSpPr/>
          <p:nvPr/>
        </p:nvSpPr>
        <p:spPr>
          <a:xfrm>
            <a:off x="477520" y="549275"/>
            <a:ext cx="6217955" cy="58820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Google Shape;337;g2768a52c031_0_209"/>
          <p:cNvSpPr txBox="1"/>
          <p:nvPr/>
        </p:nvSpPr>
        <p:spPr>
          <a:xfrm>
            <a:off x="550875" y="1345630"/>
            <a:ext cx="6144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Summary &amp; Closing Statement</a:t>
            </a:r>
            <a:endParaRPr sz="140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482780" y="486050"/>
            <a:ext cx="9069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Table of Contents</a:t>
            </a:r>
            <a:endParaRPr sz="480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607850" y="1634825"/>
            <a:ext cx="52128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Recap of Quarter’s Goals</a:t>
            </a: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Overview of Previous Quarter</a:t>
            </a: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Channels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Number of Surveys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Main Themes Identified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Changes implemented. 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Overview of This Quarter</a:t>
            </a: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Overview of metrics and surveys for the quarter 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Channels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Number of Surveys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Number of Survey responses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	Main Themes Identified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141100" y="1634825"/>
            <a:ext cx="52128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Performance</a:t>
            </a: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Customer Feedback Topic Themes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Achievements </a:t>
            </a: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Implemented programs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Staff retention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Goals for the Quarter to follow</a:t>
            </a:r>
            <a:endParaRPr sz="1600" b="1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Summary and closing remarks</a:t>
            </a:r>
            <a:endParaRPr sz="1600">
              <a:solidFill>
                <a:schemeClr val="lt1"/>
              </a:solidFill>
              <a:latin typeface="Century Gothic" panose="020B05020202020202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3559" y="1624550"/>
            <a:ext cx="1510275" cy="1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774350" y="3374950"/>
            <a:ext cx="264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CHANNELS</a:t>
            </a: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13" name="Google Shape;113;p5"/>
          <p:cNvCxnSpPr/>
          <p:nvPr/>
        </p:nvCxnSpPr>
        <p:spPr>
          <a:xfrm>
            <a:off x="9162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5"/>
          <p:cNvSpPr txBox="1"/>
          <p:nvPr/>
        </p:nvSpPr>
        <p:spPr>
          <a:xfrm>
            <a:off x="774362" y="4346400"/>
            <a:ext cx="26487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dirty="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Which channels are you using to survey?</a:t>
            </a:r>
            <a:endParaRPr sz="2600" dirty="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4605750" y="3374950"/>
            <a:ext cx="29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SURVEYS SENT</a:t>
            </a: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49135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5"/>
          <p:cNvSpPr txBox="1"/>
          <p:nvPr/>
        </p:nvSpPr>
        <p:spPr>
          <a:xfrm>
            <a:off x="4771662" y="4346400"/>
            <a:ext cx="26487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How many surveys did you send?</a:t>
            </a:r>
            <a:endParaRPr sz="26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23650" y="1588625"/>
            <a:ext cx="1544700" cy="15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96875" y="1443925"/>
            <a:ext cx="1689400" cy="16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8451325" y="3374950"/>
            <a:ext cx="298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RESPONSE RATE</a:t>
            </a:r>
            <a:endParaRPr sz="1400" b="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21" name="Google Shape;121;p5"/>
          <p:cNvCxnSpPr/>
          <p:nvPr/>
        </p:nvCxnSpPr>
        <p:spPr>
          <a:xfrm>
            <a:off x="8759137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5"/>
          <p:cNvSpPr txBox="1"/>
          <p:nvPr/>
        </p:nvSpPr>
        <p:spPr>
          <a:xfrm>
            <a:off x="8617237" y="4346400"/>
            <a:ext cx="264870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How many surveys did you send?</a:t>
            </a:r>
            <a:endParaRPr sz="26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472975" y="164500"/>
            <a:ext cx="112032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Recap of Quarter ## (Previous Q)</a:t>
            </a:r>
            <a:endParaRPr lang="en-US" sz="4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676399f02_0_38"/>
          <p:cNvSpPr txBox="1"/>
          <p:nvPr/>
        </p:nvSpPr>
        <p:spPr>
          <a:xfrm>
            <a:off x="382775" y="3185475"/>
            <a:ext cx="3411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AVERAGE TIME TO </a:t>
            </a:r>
            <a:endParaRPr sz="2800">
              <a:solidFill>
                <a:schemeClr val="lt1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RESOLVE</a:t>
            </a:r>
            <a:endParaRPr sz="2800">
              <a:solidFill>
                <a:schemeClr val="lt1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cxnSp>
        <p:nvCxnSpPr>
          <p:cNvPr id="129" name="Google Shape;129;g27676399f02_0_38"/>
          <p:cNvCxnSpPr/>
          <p:nvPr/>
        </p:nvCxnSpPr>
        <p:spPr>
          <a:xfrm>
            <a:off x="9162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g27676399f02_0_38"/>
          <p:cNvSpPr txBox="1"/>
          <p:nvPr/>
        </p:nvSpPr>
        <p:spPr>
          <a:xfrm>
            <a:off x="774362" y="4346400"/>
            <a:ext cx="26487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is the median time that customers experienced to resolve issues? </a:t>
            </a:r>
            <a:endParaRPr sz="26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g27676399f02_0_38"/>
          <p:cNvSpPr txBox="1"/>
          <p:nvPr/>
        </p:nvSpPr>
        <p:spPr>
          <a:xfrm>
            <a:off x="4605750" y="3185475"/>
            <a:ext cx="298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THEMES IDENTIFIED</a:t>
            </a:r>
            <a:endParaRPr sz="140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32" name="Google Shape;132;g27676399f02_0_38"/>
          <p:cNvCxnSpPr/>
          <p:nvPr/>
        </p:nvCxnSpPr>
        <p:spPr>
          <a:xfrm>
            <a:off x="4913562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g27676399f02_0_38"/>
          <p:cNvSpPr txBox="1"/>
          <p:nvPr/>
        </p:nvSpPr>
        <p:spPr>
          <a:xfrm>
            <a:off x="4771662" y="4346400"/>
            <a:ext cx="264870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are the main themes in dissatisfaction or satisfaction</a:t>
            </a:r>
            <a:endParaRPr sz="26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27676399f02_0_38"/>
          <p:cNvSpPr txBox="1"/>
          <p:nvPr/>
        </p:nvSpPr>
        <p:spPr>
          <a:xfrm>
            <a:off x="8451325" y="3185475"/>
            <a:ext cx="2980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FIXES IMPLEMENTED</a:t>
            </a:r>
            <a:endParaRPr sz="140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35" name="Google Shape;135;g27676399f02_0_38"/>
          <p:cNvCxnSpPr/>
          <p:nvPr/>
        </p:nvCxnSpPr>
        <p:spPr>
          <a:xfrm>
            <a:off x="8759137" y="4139775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g27676399f02_0_38"/>
          <p:cNvSpPr txBox="1"/>
          <p:nvPr/>
        </p:nvSpPr>
        <p:spPr>
          <a:xfrm>
            <a:off x="8617237" y="4346400"/>
            <a:ext cx="26487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measures were taken to address these themes?</a:t>
            </a:r>
            <a:endParaRPr sz="26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g27676399f02_0_38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6553" y="1261510"/>
            <a:ext cx="1470042" cy="147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7676399f02_0_38"/>
          <p:cNvPicPr preferRelativeResize="0"/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60984" y="1261510"/>
            <a:ext cx="1470042" cy="147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7676399f02_0_38"/>
          <p:cNvPicPr preferRelativeResize="0"/>
          <p:nvPr/>
        </p:nvPicPr>
        <p:blipFill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3525" y="1261510"/>
            <a:ext cx="1470042" cy="147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7676399f02_0_38"/>
          <p:cNvSpPr txBox="1"/>
          <p:nvPr/>
        </p:nvSpPr>
        <p:spPr>
          <a:xfrm>
            <a:off x="472975" y="164500"/>
            <a:ext cx="112032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Recap of Quarter ## (Previous Q)</a:t>
            </a:r>
            <a:endParaRPr sz="4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723750" y="583050"/>
            <a:ext cx="10744500" cy="56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23750" y="856225"/>
            <a:ext cx="1074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GOALS FOR QUARTER </a:t>
            </a:r>
            <a:endParaRPr sz="1400" b="1" i="0" u="none" strike="noStrike" cap="none" dirty="0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1425" y="2018165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918213" y="2901050"/>
            <a:ext cx="3094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AGENT VoC PERFORMANCE</a:t>
            </a:r>
            <a:endParaRPr sz="2400" i="0" u="none" strike="noStrike" cap="none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>
            <a:off x="1283162" y="3906200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4"/>
          <p:cNvSpPr txBox="1"/>
          <p:nvPr/>
        </p:nvSpPr>
        <p:spPr>
          <a:xfrm>
            <a:off x="1141262" y="4164250"/>
            <a:ext cx="264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NPS Score Average</a:t>
            </a: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1812" y="2018178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4771650" y="3000075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REGIONAL VoC PERFORMANCE</a:t>
            </a:r>
            <a:endParaRPr sz="24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cxnSp>
        <p:nvCxnSpPr>
          <p:cNvPr id="153" name="Google Shape;153;p4"/>
          <p:cNvCxnSpPr/>
          <p:nvPr/>
        </p:nvCxnSpPr>
        <p:spPr>
          <a:xfrm>
            <a:off x="4913550" y="3906213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4"/>
          <p:cNvSpPr txBox="1"/>
          <p:nvPr/>
        </p:nvSpPr>
        <p:spPr>
          <a:xfrm>
            <a:off x="4771650" y="4164263"/>
            <a:ext cx="26487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Average CSAT</a:t>
            </a: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Score</a:t>
            </a: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0325" y="2018178"/>
            <a:ext cx="888375" cy="8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8260175" y="3013500"/>
            <a:ext cx="2648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FIRST RESPONSE RESOLUTION</a:t>
            </a:r>
            <a:endParaRPr sz="1000" i="0" u="none" strike="noStrike" cap="none">
              <a:solidFill>
                <a:srgbClr val="414042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>
            <a:off x="8402062" y="3906213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/>
          <p:nvPr/>
        </p:nvSpPr>
        <p:spPr>
          <a:xfrm>
            <a:off x="8260162" y="4164263"/>
            <a:ext cx="2648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414042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Goal:</a:t>
            </a:r>
            <a:endParaRPr sz="2800">
              <a:solidFill>
                <a:srgbClr val="414042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04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7676399f02_0_57"/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934" y="1624550"/>
            <a:ext cx="1510275" cy="1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7676399f02_0_57"/>
          <p:cNvSpPr txBox="1"/>
          <p:nvPr/>
        </p:nvSpPr>
        <p:spPr>
          <a:xfrm>
            <a:off x="167725" y="3374950"/>
            <a:ext cx="264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CHANNELS</a:t>
            </a:r>
            <a:endParaRPr sz="180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65" name="Google Shape;165;g27676399f02_0_57"/>
          <p:cNvCxnSpPr/>
          <p:nvPr/>
        </p:nvCxnSpPr>
        <p:spPr>
          <a:xfrm>
            <a:off x="309637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g27676399f02_0_57"/>
          <p:cNvSpPr txBox="1"/>
          <p:nvPr/>
        </p:nvSpPr>
        <p:spPr>
          <a:xfrm>
            <a:off x="167737" y="4346400"/>
            <a:ext cx="264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Which channels are you using to survey?</a:t>
            </a:r>
            <a:endParaRPr sz="18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27676399f02_0_57"/>
          <p:cNvSpPr txBox="1"/>
          <p:nvPr/>
        </p:nvSpPr>
        <p:spPr>
          <a:xfrm>
            <a:off x="2974913" y="3374950"/>
            <a:ext cx="298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SURVEYS SENT</a:t>
            </a:r>
            <a:endParaRPr sz="180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68" name="Google Shape;168;g27676399f02_0_57"/>
          <p:cNvCxnSpPr/>
          <p:nvPr/>
        </p:nvCxnSpPr>
        <p:spPr>
          <a:xfrm>
            <a:off x="3282725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g27676399f02_0_57"/>
          <p:cNvSpPr txBox="1"/>
          <p:nvPr/>
        </p:nvSpPr>
        <p:spPr>
          <a:xfrm>
            <a:off x="3140825" y="4346400"/>
            <a:ext cx="264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How many surveys did you send?</a:t>
            </a:r>
            <a:endParaRPr sz="18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g27676399f02_0_57"/>
          <p:cNvPicPr preferRelativeResize="0"/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2813" y="1588625"/>
            <a:ext cx="1544700" cy="15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7676399f02_0_57"/>
          <p:cNvPicPr preferRelativeResize="0"/>
          <p:nvPr/>
        </p:nvPicPr>
        <p:blipFill>
          <a:blip r:embed="rId5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23125" y="1443925"/>
            <a:ext cx="1689400" cy="16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7676399f02_0_57"/>
          <p:cNvSpPr txBox="1"/>
          <p:nvPr/>
        </p:nvSpPr>
        <p:spPr>
          <a:xfrm>
            <a:off x="5977575" y="3374950"/>
            <a:ext cx="298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RESPONSE RATE</a:t>
            </a:r>
            <a:endParaRPr sz="1800" i="0" u="none" strike="noStrike" cap="none">
              <a:solidFill>
                <a:schemeClr val="lt1"/>
              </a:solidFill>
              <a:latin typeface="Century Gothic" panose="020B0502020202020204" pitchFamily="34" charset="0"/>
              <a:sym typeface="Arial"/>
            </a:endParaRPr>
          </a:p>
        </p:txBody>
      </p:sp>
      <p:cxnSp>
        <p:nvCxnSpPr>
          <p:cNvPr id="173" name="Google Shape;173;g27676399f02_0_57"/>
          <p:cNvCxnSpPr/>
          <p:nvPr/>
        </p:nvCxnSpPr>
        <p:spPr>
          <a:xfrm>
            <a:off x="6285387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g27676399f02_0_57"/>
          <p:cNvSpPr txBox="1"/>
          <p:nvPr/>
        </p:nvSpPr>
        <p:spPr>
          <a:xfrm>
            <a:off x="6143487" y="4346400"/>
            <a:ext cx="2648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How many surveys did you send?</a:t>
            </a:r>
            <a:endParaRPr sz="18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g27676399f02_0_57"/>
          <p:cNvSpPr txBox="1"/>
          <p:nvPr/>
        </p:nvSpPr>
        <p:spPr>
          <a:xfrm>
            <a:off x="8792175" y="3185475"/>
            <a:ext cx="3411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AVERAGE TIME </a:t>
            </a:r>
            <a:b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</a:b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 Black"/>
                <a:cs typeface="Lato Black"/>
                <a:sym typeface="Lato Black"/>
              </a:rPr>
              <a:t>TO RESOLVE</a:t>
            </a:r>
            <a:endParaRPr sz="1800">
              <a:solidFill>
                <a:schemeClr val="lt1"/>
              </a:solidFill>
              <a:latin typeface="Century Gothic" panose="020B0502020202020204" pitchFamily="34" charset="0"/>
              <a:ea typeface="Lato Black"/>
              <a:cs typeface="Lato Black"/>
              <a:sym typeface="Lato Black"/>
            </a:endParaRPr>
          </a:p>
        </p:txBody>
      </p:sp>
      <p:cxnSp>
        <p:nvCxnSpPr>
          <p:cNvPr id="176" name="Google Shape;176;g27676399f02_0_57"/>
          <p:cNvCxnSpPr/>
          <p:nvPr/>
        </p:nvCxnSpPr>
        <p:spPr>
          <a:xfrm>
            <a:off x="9325662" y="3934150"/>
            <a:ext cx="2364900" cy="0"/>
          </a:xfrm>
          <a:prstGeom prst="straightConnector1">
            <a:avLst/>
          </a:prstGeom>
          <a:noFill/>
          <a:ln w="38100" cap="flat" cmpd="sng">
            <a:solidFill>
              <a:srgbClr val="99CA3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g27676399f02_0_57"/>
          <p:cNvSpPr txBox="1"/>
          <p:nvPr/>
        </p:nvSpPr>
        <p:spPr>
          <a:xfrm>
            <a:off x="9183762" y="4346400"/>
            <a:ext cx="264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What is the median time that customers experienced to resolve issues? </a:t>
            </a:r>
            <a:endParaRPr sz="1800">
              <a:solidFill>
                <a:schemeClr val="lt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g27676399f02_0_57"/>
          <p:cNvPicPr preferRelativeResize="0"/>
          <p:nvPr/>
        </p:nvPicPr>
        <p:blipFill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22925" y="1457017"/>
            <a:ext cx="1470042" cy="147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7676399f02_0_57"/>
          <p:cNvSpPr txBox="1"/>
          <p:nvPr/>
        </p:nvSpPr>
        <p:spPr>
          <a:xfrm>
            <a:off x="472975" y="164500"/>
            <a:ext cx="112032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Q# MILESTONES</a:t>
            </a:r>
            <a:endParaRPr sz="4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482774" y="3167400"/>
            <a:ext cx="4898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328550" y="2905850"/>
            <a:ext cx="6076500" cy="106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414042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Performance</a:t>
            </a:r>
            <a:endParaRPr sz="5000" dirty="0">
              <a:solidFill>
                <a:srgbClr val="41404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82786" y="4068800"/>
            <a:ext cx="39368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dirty="0">
                <a:solidFill>
                  <a:srgbClr val="414042"/>
                </a:solidFill>
                <a:latin typeface="Century Gothic" panose="020B0502020202020204" pitchFamily="34" charset="0"/>
                <a:ea typeface="Lato"/>
                <a:cs typeface="Lato"/>
                <a:sym typeface="Lato"/>
              </a:rPr>
              <a:t>NOTE: Please duplicate or remove pages as needed to drill down into your regional offices, departmental offices etc. </a:t>
            </a:r>
            <a:endParaRPr sz="1800" dirty="0">
              <a:solidFill>
                <a:srgbClr val="414042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768a52c031_0_168"/>
          <p:cNvPicPr preferRelativeResize="0"/>
          <p:nvPr/>
        </p:nvPicPr>
        <p:blipFill rotWithShape="1">
          <a:blip r:embed="rId3">
            <a:alphaModFix/>
          </a:blip>
          <a:srcRect l="12899" t="9057"/>
          <a:stretch/>
        </p:blipFill>
        <p:spPr>
          <a:xfrm>
            <a:off x="1828800" y="1723232"/>
            <a:ext cx="7920602" cy="41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768a52c031_0_168"/>
          <p:cNvSpPr txBox="1"/>
          <p:nvPr/>
        </p:nvSpPr>
        <p:spPr>
          <a:xfrm>
            <a:off x="472975" y="164500"/>
            <a:ext cx="112032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Performance Overview </a:t>
            </a:r>
            <a:r>
              <a:rPr lang="en-US" sz="1600" dirty="0">
                <a:solidFill>
                  <a:schemeClr val="lt1"/>
                </a:solidFill>
                <a:latin typeface="Century Gothic" panose="020B0502020202020204" pitchFamily="34" charset="0"/>
                <a:ea typeface="Roboto"/>
                <a:cs typeface="Roboto"/>
                <a:sym typeface="Roboto"/>
              </a:rPr>
              <a:t>(insert your dashboard here)</a:t>
            </a:r>
            <a:endParaRPr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oke CI 2023">
      <a:dk1>
        <a:srgbClr val="424143"/>
      </a:dk1>
      <a:lt1>
        <a:sysClr val="window" lastClr="FFFFFF"/>
      </a:lt1>
      <a:dk2>
        <a:srgbClr val="424143"/>
      </a:dk2>
      <a:lt2>
        <a:srgbClr val="E7E6E6"/>
      </a:lt2>
      <a:accent1>
        <a:srgbClr val="96C83E"/>
      </a:accent1>
      <a:accent2>
        <a:srgbClr val="BADB7F"/>
      </a:accent2>
      <a:accent3>
        <a:srgbClr val="D0E6A8"/>
      </a:accent3>
      <a:accent4>
        <a:srgbClr val="E1EFC9"/>
      </a:accent4>
      <a:accent5>
        <a:srgbClr val="618325"/>
      </a:accent5>
      <a:accent6>
        <a:srgbClr val="475F1B"/>
      </a:accent6>
      <a:hlink>
        <a:srgbClr val="96C83E"/>
      </a:hlink>
      <a:folHlink>
        <a:srgbClr val="6183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435</Words>
  <Application>Microsoft Office PowerPoint</Application>
  <PresentationFormat>Widescreen</PresentationFormat>
  <Paragraphs>138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Century Gothic</vt:lpstr>
      <vt:lpstr>Arial</vt:lpstr>
      <vt:lpstr>Candara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Beverley Dormer</dc:creator>
  <cp:lastModifiedBy>Beverley Dormer</cp:lastModifiedBy>
  <cp:revision>4</cp:revision>
  <dcterms:created xsi:type="dcterms:W3CDTF">2023-08-02T10:17:11Z</dcterms:created>
  <dcterms:modified xsi:type="dcterms:W3CDTF">2023-11-28T14:26:55Z</dcterms:modified>
</cp:coreProperties>
</file>